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Didact Gothic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08968A5-67AC-48D8-926D-EF2E75597D8C}">
  <a:tblStyle styleId="{808968A5-67AC-48D8-926D-EF2E75597D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idactGothic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-nlpir.nist.gov/projects/duc/duc2007/quality-questions.txt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-nlpir.nist.gov/projects/duc/duc2007/quality-questions.txt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e09551c389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e09551c389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e09551c389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e09551c389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 Understanding Conferences - Guidelines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e09551c389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e09551c389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Document Understanding Conferences - Guidelines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https://www-nlpir.nist.gov/projects/duc/duc2007/quality-questions.txt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e09551c389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e09551c389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Document Understanding Conferences - Guidelines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https://www-nlpir.nist.gov/projects/duc/duc2007/quality-questions.txt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e26f18694ade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150e26f18694ade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09551c38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e09551c38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9ea7cd9a2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9ea7cd9a2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e09551c38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e09551c38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e09551c38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e09551c38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e09551c389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e09551c389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e09551c389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e09551c389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e09551c389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e09551c389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10.png"/><Relationship Id="rId8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538200"/>
            <a:ext cx="8520600" cy="10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Automatic Summarization for Long Biomedical Documents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33250" y="1101350"/>
            <a:ext cx="8520600" cy="5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Chung-Fan Tsai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04375" y="-100000"/>
            <a:ext cx="9595851" cy="8931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-228450" y="-100000"/>
            <a:ext cx="9444000" cy="76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50000"/>
            <a:ext cx="2474377" cy="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>
            <p:ph idx="4294967295" type="body"/>
          </p:nvPr>
        </p:nvSpPr>
        <p:spPr>
          <a:xfrm>
            <a:off x="167250" y="1766000"/>
            <a:ext cx="4296000" cy="8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/>
              <a:t>1. </a:t>
            </a:r>
            <a:r>
              <a:rPr lang="en" sz="1300"/>
              <a:t>How can we efficiently summarize texts longer than a model’s input token limit?</a:t>
            </a:r>
            <a:endParaRPr sz="1300"/>
          </a:p>
        </p:txBody>
      </p:sp>
      <p:sp>
        <p:nvSpPr>
          <p:cNvPr id="60" name="Google Shape;60;p13"/>
          <p:cNvSpPr txBox="1"/>
          <p:nvPr/>
        </p:nvSpPr>
        <p:spPr>
          <a:xfrm>
            <a:off x="167250" y="1479600"/>
            <a:ext cx="2382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Research Questions</a:t>
            </a:r>
            <a:endParaRPr sz="1500"/>
          </a:p>
        </p:txBody>
      </p:sp>
      <p:sp>
        <p:nvSpPr>
          <p:cNvPr id="61" name="Google Shape;61;p13"/>
          <p:cNvSpPr txBox="1"/>
          <p:nvPr/>
        </p:nvSpPr>
        <p:spPr>
          <a:xfrm>
            <a:off x="4676775" y="1766000"/>
            <a:ext cx="42459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2. </a:t>
            </a:r>
            <a:r>
              <a:rPr lang="en" sz="1300">
                <a:solidFill>
                  <a:schemeClr val="dk2"/>
                </a:solidFill>
              </a:rPr>
              <a:t>Is there a cost-effective evaluation metric that judges summaries beyond its extractive capability?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</p:txBody>
      </p:sp>
      <p:graphicFrame>
        <p:nvGraphicFramePr>
          <p:cNvPr id="62" name="Google Shape;62;p13"/>
          <p:cNvGraphicFramePr/>
          <p:nvPr/>
        </p:nvGraphicFramePr>
        <p:xfrm>
          <a:off x="4809975" y="257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{808968A5-67AC-48D8-926D-EF2E75597D8C}</a:tableStyleId>
              </a:tblPr>
              <a:tblGrid>
                <a:gridCol w="858125"/>
                <a:gridCol w="1028175"/>
                <a:gridCol w="1113225"/>
                <a:gridCol w="1113225"/>
              </a:tblGrid>
              <a:tr h="542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2F3C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Biomedical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Expert 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2F3C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AmazonMech.Turks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2F3C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GPT3.5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2F3C74"/>
                    </a:solidFill>
                  </a:tcPr>
                </a:tc>
              </a:tr>
              <a:tr h="528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Cost (</a:t>
                      </a:r>
                      <a:r>
                        <a:rPr lang="en" sz="1100">
                          <a:solidFill>
                            <a:schemeClr val="dk1"/>
                          </a:solidFill>
                        </a:rPr>
                        <a:t>approx.)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A lot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$1.9k - </a:t>
                      </a:r>
                      <a:r>
                        <a:rPr lang="en" sz="1100">
                          <a:solidFill>
                            <a:schemeClr val="dk1"/>
                          </a:solidFill>
                        </a:rPr>
                        <a:t>$</a:t>
                      </a:r>
                      <a:r>
                        <a:rPr lang="en" sz="1100"/>
                        <a:t>3k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$2</a:t>
                      </a:r>
                      <a:r>
                        <a:rPr lang="en" sz="1100"/>
                        <a:t> 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528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Man hours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(approx.)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280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280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&lt; 2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647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Quality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High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Medium low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Medium - high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63" name="Google Shape;63;p13"/>
          <p:cNvSpPr/>
          <p:nvPr/>
        </p:nvSpPr>
        <p:spPr>
          <a:xfrm>
            <a:off x="243150" y="3927000"/>
            <a:ext cx="952500" cy="331800"/>
          </a:xfrm>
          <a:prstGeom prst="rect">
            <a:avLst/>
          </a:prstGeom>
          <a:solidFill>
            <a:srgbClr val="3825E1">
              <a:alpha val="632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Chunk 1</a:t>
            </a:r>
            <a:endParaRPr sz="1200"/>
          </a:p>
        </p:txBody>
      </p:sp>
      <p:sp>
        <p:nvSpPr>
          <p:cNvPr id="64" name="Google Shape;64;p13"/>
          <p:cNvSpPr txBox="1"/>
          <p:nvPr/>
        </p:nvSpPr>
        <p:spPr>
          <a:xfrm>
            <a:off x="1998575" y="4393675"/>
            <a:ext cx="21057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Fixed chunking with overlap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1015725" y="3927000"/>
            <a:ext cx="952500" cy="331800"/>
          </a:xfrm>
          <a:prstGeom prst="rect">
            <a:avLst/>
          </a:prstGeom>
          <a:solidFill>
            <a:srgbClr val="16E540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Chunk 2</a:t>
            </a:r>
            <a:endParaRPr sz="1200"/>
          </a:p>
        </p:txBody>
      </p:sp>
      <p:sp>
        <p:nvSpPr>
          <p:cNvPr id="66" name="Google Shape;66;p13"/>
          <p:cNvSpPr/>
          <p:nvPr/>
        </p:nvSpPr>
        <p:spPr>
          <a:xfrm>
            <a:off x="1839000" y="3942838"/>
            <a:ext cx="952500" cy="331800"/>
          </a:xfrm>
          <a:prstGeom prst="rect">
            <a:avLst/>
          </a:prstGeom>
          <a:solidFill>
            <a:srgbClr val="E57416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Chunk 3</a:t>
            </a:r>
            <a:endParaRPr sz="1200"/>
          </a:p>
        </p:txBody>
      </p:sp>
      <p:sp>
        <p:nvSpPr>
          <p:cNvPr id="67" name="Google Shape;67;p13"/>
          <p:cNvSpPr/>
          <p:nvPr/>
        </p:nvSpPr>
        <p:spPr>
          <a:xfrm>
            <a:off x="2655300" y="3927000"/>
            <a:ext cx="1165500" cy="331800"/>
          </a:xfrm>
          <a:prstGeom prst="rect">
            <a:avLst/>
          </a:prstGeom>
          <a:solidFill>
            <a:srgbClr val="16E5B6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Chunk 4</a:t>
            </a:r>
            <a:endParaRPr sz="1200"/>
          </a:p>
        </p:txBody>
      </p:sp>
      <p:cxnSp>
        <p:nvCxnSpPr>
          <p:cNvPr id="68" name="Google Shape;68;p13"/>
          <p:cNvCxnSpPr/>
          <p:nvPr/>
        </p:nvCxnSpPr>
        <p:spPr>
          <a:xfrm rot="10800000">
            <a:off x="719388" y="4308725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" name="Google Shape;69;p13"/>
          <p:cNvCxnSpPr/>
          <p:nvPr/>
        </p:nvCxnSpPr>
        <p:spPr>
          <a:xfrm rot="10800000">
            <a:off x="1491963" y="4308725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0" name="Google Shape;70;p13"/>
          <p:cNvCxnSpPr/>
          <p:nvPr/>
        </p:nvCxnSpPr>
        <p:spPr>
          <a:xfrm rot="10800000">
            <a:off x="2579863" y="4308725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" name="Google Shape;71;p13"/>
          <p:cNvCxnSpPr/>
          <p:nvPr/>
        </p:nvCxnSpPr>
        <p:spPr>
          <a:xfrm rot="10800000">
            <a:off x="3344588" y="4308713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" name="Google Shape;72;p13"/>
          <p:cNvCxnSpPr/>
          <p:nvPr/>
        </p:nvCxnSpPr>
        <p:spPr>
          <a:xfrm>
            <a:off x="719400" y="4461725"/>
            <a:ext cx="2632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3"/>
          <p:cNvCxnSpPr/>
          <p:nvPr/>
        </p:nvCxnSpPr>
        <p:spPr>
          <a:xfrm rot="10800000">
            <a:off x="1968225" y="4456275"/>
            <a:ext cx="0" cy="32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3"/>
          <p:cNvSpPr/>
          <p:nvPr/>
        </p:nvSpPr>
        <p:spPr>
          <a:xfrm>
            <a:off x="583350" y="4683150"/>
            <a:ext cx="2712900" cy="331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Full Article</a:t>
            </a:r>
            <a:endParaRPr sz="1200"/>
          </a:p>
        </p:txBody>
      </p:sp>
      <p:sp>
        <p:nvSpPr>
          <p:cNvPr id="75" name="Google Shape;75;p13"/>
          <p:cNvSpPr txBox="1"/>
          <p:nvPr/>
        </p:nvSpPr>
        <p:spPr>
          <a:xfrm>
            <a:off x="3440700" y="3632000"/>
            <a:ext cx="21057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Summarize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76" name="Google Shape;76;p13"/>
          <p:cNvSpPr/>
          <p:nvPr/>
        </p:nvSpPr>
        <p:spPr>
          <a:xfrm>
            <a:off x="375825" y="3375100"/>
            <a:ext cx="605400" cy="331800"/>
          </a:xfrm>
          <a:prstGeom prst="rect">
            <a:avLst/>
          </a:prstGeom>
          <a:solidFill>
            <a:srgbClr val="3825E1">
              <a:alpha val="632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Abstract 1</a:t>
            </a:r>
            <a:endParaRPr sz="700"/>
          </a:p>
        </p:txBody>
      </p:sp>
      <p:sp>
        <p:nvSpPr>
          <p:cNvPr id="77" name="Google Shape;77;p13"/>
          <p:cNvSpPr/>
          <p:nvPr/>
        </p:nvSpPr>
        <p:spPr>
          <a:xfrm>
            <a:off x="1189275" y="3378675"/>
            <a:ext cx="605400" cy="331800"/>
          </a:xfrm>
          <a:prstGeom prst="rect">
            <a:avLst/>
          </a:prstGeom>
          <a:solidFill>
            <a:srgbClr val="16E540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Abstract 2</a:t>
            </a:r>
            <a:endParaRPr sz="700"/>
          </a:p>
        </p:txBody>
      </p:sp>
      <p:sp>
        <p:nvSpPr>
          <p:cNvPr id="78" name="Google Shape;78;p13"/>
          <p:cNvSpPr/>
          <p:nvPr/>
        </p:nvSpPr>
        <p:spPr>
          <a:xfrm>
            <a:off x="2218651" y="3378675"/>
            <a:ext cx="605400" cy="331800"/>
          </a:xfrm>
          <a:prstGeom prst="rect">
            <a:avLst/>
          </a:prstGeom>
          <a:solidFill>
            <a:srgbClr val="E57416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Abstract 3</a:t>
            </a:r>
            <a:endParaRPr sz="700"/>
          </a:p>
        </p:txBody>
      </p:sp>
      <p:sp>
        <p:nvSpPr>
          <p:cNvPr id="79" name="Google Shape;79;p13"/>
          <p:cNvSpPr/>
          <p:nvPr/>
        </p:nvSpPr>
        <p:spPr>
          <a:xfrm>
            <a:off x="3041900" y="3394513"/>
            <a:ext cx="605400" cy="331800"/>
          </a:xfrm>
          <a:prstGeom prst="rect">
            <a:avLst/>
          </a:prstGeom>
          <a:solidFill>
            <a:srgbClr val="16E5B6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Abstract</a:t>
            </a:r>
            <a:r>
              <a:rPr lang="en" sz="700"/>
              <a:t> 4</a:t>
            </a:r>
            <a:endParaRPr sz="700"/>
          </a:p>
        </p:txBody>
      </p:sp>
      <p:cxnSp>
        <p:nvCxnSpPr>
          <p:cNvPr id="80" name="Google Shape;80;p13"/>
          <p:cNvCxnSpPr/>
          <p:nvPr/>
        </p:nvCxnSpPr>
        <p:spPr>
          <a:xfrm rot="10800000">
            <a:off x="709475" y="3755750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1" name="Google Shape;81;p13"/>
          <p:cNvCxnSpPr/>
          <p:nvPr/>
        </p:nvCxnSpPr>
        <p:spPr>
          <a:xfrm rot="10800000">
            <a:off x="1482050" y="3755750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" name="Google Shape;82;p13"/>
          <p:cNvCxnSpPr/>
          <p:nvPr/>
        </p:nvCxnSpPr>
        <p:spPr>
          <a:xfrm rot="10800000">
            <a:off x="2569950" y="3755750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p13"/>
          <p:cNvCxnSpPr/>
          <p:nvPr/>
        </p:nvCxnSpPr>
        <p:spPr>
          <a:xfrm rot="10800000">
            <a:off x="3334675" y="3755738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" name="Google Shape;84;p13"/>
          <p:cNvSpPr txBox="1"/>
          <p:nvPr/>
        </p:nvSpPr>
        <p:spPr>
          <a:xfrm>
            <a:off x="428100" y="2870013"/>
            <a:ext cx="3023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…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Concatenate &amp; repeat chunking &amp; summarizing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2757750" y="3403075"/>
            <a:ext cx="4335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+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950775" y="3375100"/>
            <a:ext cx="2757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+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87" name="Google Shape;87;p13"/>
          <p:cNvSpPr/>
          <p:nvPr/>
        </p:nvSpPr>
        <p:spPr>
          <a:xfrm>
            <a:off x="1256925" y="2404988"/>
            <a:ext cx="1309500" cy="3768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Final ab</a:t>
            </a:r>
            <a:r>
              <a:rPr lang="en" sz="1000"/>
              <a:t>stract from all chunks</a:t>
            </a:r>
            <a:endParaRPr sz="1000"/>
          </a:p>
        </p:txBody>
      </p:sp>
      <p:cxnSp>
        <p:nvCxnSpPr>
          <p:cNvPr id="88" name="Google Shape;88;p13"/>
          <p:cNvCxnSpPr/>
          <p:nvPr/>
        </p:nvCxnSpPr>
        <p:spPr>
          <a:xfrm rot="10800000">
            <a:off x="1944563" y="2797850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" name="Google Shape;89;p13"/>
          <p:cNvCxnSpPr/>
          <p:nvPr/>
        </p:nvCxnSpPr>
        <p:spPr>
          <a:xfrm>
            <a:off x="981225" y="2952775"/>
            <a:ext cx="18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4" name="Google Shape;2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76200"/>
            <a:ext cx="9595874" cy="11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2"/>
          <p:cNvSpPr txBox="1"/>
          <p:nvPr/>
        </p:nvSpPr>
        <p:spPr>
          <a:xfrm>
            <a:off x="311700" y="376500"/>
            <a:ext cx="7327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Efficiency</a:t>
            </a:r>
            <a:endParaRPr sz="3000"/>
          </a:p>
        </p:txBody>
      </p:sp>
      <p:sp>
        <p:nvSpPr>
          <p:cNvPr id="226" name="Google Shape;226;p22"/>
          <p:cNvSpPr txBox="1"/>
          <p:nvPr/>
        </p:nvSpPr>
        <p:spPr>
          <a:xfrm>
            <a:off x="0" y="1058025"/>
            <a:ext cx="89217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Compare runtime of long (4096+ tokens) and short (1024 tokens)input models and recursive summarizing on the same GPU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27" name="Google Shape;227;p22"/>
          <p:cNvSpPr txBox="1"/>
          <p:nvPr/>
        </p:nvSpPr>
        <p:spPr>
          <a:xfrm>
            <a:off x="773075" y="47091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highlight>
                  <a:srgbClr val="C9DAF8"/>
                </a:highlight>
                <a:latin typeface="Didact Gothic"/>
                <a:ea typeface="Didact Gothic"/>
                <a:cs typeface="Didact Gothic"/>
                <a:sym typeface="Didact Gothic"/>
              </a:rPr>
              <a:t>short</a:t>
            </a:r>
            <a:r>
              <a:rPr lang="en" sz="1200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 and </a:t>
            </a:r>
            <a:r>
              <a:rPr lang="en" sz="1200">
                <a:solidFill>
                  <a:srgbClr val="191919"/>
                </a:solidFill>
                <a:highlight>
                  <a:srgbClr val="E6B8AF"/>
                </a:highlight>
                <a:latin typeface="Didact Gothic"/>
                <a:ea typeface="Didact Gothic"/>
                <a:cs typeface="Didact Gothic"/>
                <a:sym typeface="Didact Gothic"/>
              </a:rPr>
              <a:t>long</a:t>
            </a:r>
            <a:r>
              <a:rPr lang="en" sz="1200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 input models</a:t>
            </a:r>
            <a:endParaRPr sz="1200">
              <a:solidFill>
                <a:srgbClr val="191919"/>
              </a:solidFill>
              <a:highlight>
                <a:srgbClr val="C9DAF8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28" name="Google Shape;228;p22"/>
          <p:cNvSpPr/>
          <p:nvPr/>
        </p:nvSpPr>
        <p:spPr>
          <a:xfrm rot="10800000">
            <a:off x="1035702" y="2900309"/>
            <a:ext cx="1746874" cy="1914716"/>
          </a:xfrm>
          <a:custGeom>
            <a:rect b="b" l="l" r="r" t="t"/>
            <a:pathLst>
              <a:path extrusionOk="0" h="36195" w="80827">
                <a:moveTo>
                  <a:pt x="0" y="36195"/>
                </a:moveTo>
                <a:cubicBezTo>
                  <a:pt x="23520" y="36195"/>
                  <a:pt x="50451" y="33814"/>
                  <a:pt x="68308" y="18506"/>
                </a:cubicBezTo>
                <a:cubicBezTo>
                  <a:pt x="73962" y="13659"/>
                  <a:pt x="76699" y="6199"/>
                  <a:pt x="80827" y="0"/>
                </a:cubicBezTo>
              </a:path>
            </a:pathLst>
          </a:cu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9" name="Google Shape;229;p22"/>
          <p:cNvSpPr/>
          <p:nvPr/>
        </p:nvSpPr>
        <p:spPr>
          <a:xfrm rot="10800000">
            <a:off x="1768295" y="3274889"/>
            <a:ext cx="1003576" cy="1540136"/>
          </a:xfrm>
          <a:custGeom>
            <a:rect b="b" l="l" r="r" t="t"/>
            <a:pathLst>
              <a:path extrusionOk="0" h="26029" w="38477">
                <a:moveTo>
                  <a:pt x="0" y="26029"/>
                </a:moveTo>
                <a:cubicBezTo>
                  <a:pt x="15485" y="26029"/>
                  <a:pt x="31559" y="13854"/>
                  <a:pt x="38477" y="0"/>
                </a:cubicBezTo>
              </a:path>
            </a:pathLst>
          </a:custGeom>
          <a:noFill/>
          <a:ln cap="flat" cmpd="sng" w="952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230" name="Google Shape;23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7632" y="2390027"/>
            <a:ext cx="5971945" cy="191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7850" y="-314350"/>
            <a:ext cx="42291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76200"/>
            <a:ext cx="9595874" cy="11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3"/>
          <p:cNvSpPr txBox="1"/>
          <p:nvPr/>
        </p:nvSpPr>
        <p:spPr>
          <a:xfrm>
            <a:off x="311700" y="376500"/>
            <a:ext cx="7327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GPT-prompted Fluency Metric</a:t>
            </a:r>
            <a:endParaRPr sz="3000"/>
          </a:p>
        </p:txBody>
      </p:sp>
      <p:sp>
        <p:nvSpPr>
          <p:cNvPr id="239" name="Google Shape;239;p23"/>
          <p:cNvSpPr txBox="1"/>
          <p:nvPr/>
        </p:nvSpPr>
        <p:spPr>
          <a:xfrm>
            <a:off x="0" y="1058025"/>
            <a:ext cx="8957700" cy="18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Our sample study shows that GPT evaluation generally aligns with human evaluation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GPT 3.5-prompted evaluation costs $1.8 instead of $1909-3182 if we hire Amazon Mechanical Turk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40" name="Google Shape;24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7850" y="-314350"/>
            <a:ext cx="42291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6" name="Google Shape;2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76200"/>
            <a:ext cx="9595874" cy="11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4"/>
          <p:cNvSpPr txBox="1"/>
          <p:nvPr/>
        </p:nvSpPr>
        <p:spPr>
          <a:xfrm>
            <a:off x="311700" y="376500"/>
            <a:ext cx="7327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GPT-prompted Fluency Metric</a:t>
            </a:r>
            <a:endParaRPr sz="3000"/>
          </a:p>
        </p:txBody>
      </p:sp>
      <p:pic>
        <p:nvPicPr>
          <p:cNvPr id="248" name="Google Shape;248;p24"/>
          <p:cNvPicPr preferRelativeResize="0"/>
          <p:nvPr/>
        </p:nvPicPr>
        <p:blipFill rotWithShape="1">
          <a:blip r:embed="rId4">
            <a:alphaModFix/>
          </a:blip>
          <a:srcRect b="-2075" l="800" r="3925" t="-2757"/>
          <a:stretch/>
        </p:blipFill>
        <p:spPr>
          <a:xfrm>
            <a:off x="0" y="2168827"/>
            <a:ext cx="4508415" cy="204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4"/>
          <p:cNvPicPr preferRelativeResize="0"/>
          <p:nvPr/>
        </p:nvPicPr>
        <p:blipFill rotWithShape="1">
          <a:blip r:embed="rId5">
            <a:alphaModFix/>
          </a:blip>
          <a:srcRect b="15282" l="5614" r="962" t="0"/>
          <a:stretch/>
        </p:blipFill>
        <p:spPr>
          <a:xfrm>
            <a:off x="4546196" y="2200625"/>
            <a:ext cx="4597804" cy="20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1958" y="4243575"/>
            <a:ext cx="4366466" cy="40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11767" y="4243575"/>
            <a:ext cx="4350719" cy="40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4"/>
          <p:cNvSpPr txBox="1"/>
          <p:nvPr/>
        </p:nvSpPr>
        <p:spPr>
          <a:xfrm>
            <a:off x="0" y="1093050"/>
            <a:ext cx="89577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en" sz="1500">
                <a:solidFill>
                  <a:schemeClr val="dk2"/>
                </a:solidFill>
              </a:rPr>
              <a:t>Following DUC Guidelines to evaluate fluency from 5 aspects: Grammaticality, Non-redundancy, Referential Clarity, Focus, and Structure &amp; Coherence from 1(very poor) to 5(very good) 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53" name="Google Shape;253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07850" y="-314350"/>
            <a:ext cx="42291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76200"/>
            <a:ext cx="9595874" cy="11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5"/>
          <p:cNvSpPr txBox="1"/>
          <p:nvPr/>
        </p:nvSpPr>
        <p:spPr>
          <a:xfrm>
            <a:off x="152400" y="233125"/>
            <a:ext cx="2340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Thank You</a:t>
            </a:r>
            <a:endParaRPr sz="3000"/>
          </a:p>
        </p:txBody>
      </p:sp>
      <p:pic>
        <p:nvPicPr>
          <p:cNvPr id="261" name="Google Shape;2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1513" y="1165150"/>
            <a:ext cx="5449952" cy="384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7850" y="-314350"/>
            <a:ext cx="42291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ctrTitle"/>
          </p:nvPr>
        </p:nvSpPr>
        <p:spPr>
          <a:xfrm>
            <a:off x="311700" y="538200"/>
            <a:ext cx="8520600" cy="10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Automatic Summarization for Long Biomedical Documents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95" name="Google Shape;95;p14"/>
          <p:cNvSpPr txBox="1"/>
          <p:nvPr>
            <p:ph idx="1" type="subTitle"/>
          </p:nvPr>
        </p:nvSpPr>
        <p:spPr>
          <a:xfrm>
            <a:off x="233250" y="1101350"/>
            <a:ext cx="8520600" cy="5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Chung-Fan Tsai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04375" y="-100000"/>
            <a:ext cx="9595851" cy="8931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/>
          <p:nvPr/>
        </p:nvSpPr>
        <p:spPr>
          <a:xfrm>
            <a:off x="-228450" y="-100000"/>
            <a:ext cx="9444000" cy="76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50000"/>
            <a:ext cx="2474377" cy="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4"/>
          <p:cNvSpPr txBox="1"/>
          <p:nvPr>
            <p:ph idx="4294967295" type="body"/>
          </p:nvPr>
        </p:nvSpPr>
        <p:spPr>
          <a:xfrm>
            <a:off x="167250" y="1766000"/>
            <a:ext cx="4296000" cy="8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/>
              <a:t>1. How can we efficiently summarize texts longer than a model’s input token limit?</a:t>
            </a:r>
            <a:endParaRPr sz="1300"/>
          </a:p>
        </p:txBody>
      </p:sp>
      <p:sp>
        <p:nvSpPr>
          <p:cNvPr id="100" name="Google Shape;100;p14"/>
          <p:cNvSpPr txBox="1"/>
          <p:nvPr/>
        </p:nvSpPr>
        <p:spPr>
          <a:xfrm>
            <a:off x="167250" y="1479600"/>
            <a:ext cx="2382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Research Questions</a:t>
            </a:r>
            <a:endParaRPr sz="1500"/>
          </a:p>
        </p:txBody>
      </p:sp>
      <p:sp>
        <p:nvSpPr>
          <p:cNvPr id="101" name="Google Shape;101;p14"/>
          <p:cNvSpPr txBox="1"/>
          <p:nvPr/>
        </p:nvSpPr>
        <p:spPr>
          <a:xfrm>
            <a:off x="4676775" y="1766000"/>
            <a:ext cx="42459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2. Is there a cost-effective evaluation metric that judges summaries beyond its extractive capability?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</p:txBody>
      </p:sp>
      <p:graphicFrame>
        <p:nvGraphicFramePr>
          <p:cNvPr id="102" name="Google Shape;102;p14"/>
          <p:cNvGraphicFramePr/>
          <p:nvPr/>
        </p:nvGraphicFramePr>
        <p:xfrm>
          <a:off x="4809975" y="257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{808968A5-67AC-48D8-926D-EF2E75597D8C}</a:tableStyleId>
              </a:tblPr>
              <a:tblGrid>
                <a:gridCol w="858125"/>
                <a:gridCol w="1028175"/>
                <a:gridCol w="1113225"/>
                <a:gridCol w="1113225"/>
              </a:tblGrid>
              <a:tr h="542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2F3C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Biomedical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Expert 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2F3C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AmazonMech.Turks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2F3C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GPT3.5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2F3C74"/>
                    </a:solidFill>
                  </a:tcPr>
                </a:tc>
              </a:tr>
              <a:tr h="528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Cost (</a:t>
                      </a:r>
                      <a:r>
                        <a:rPr lang="en" sz="1100">
                          <a:solidFill>
                            <a:schemeClr val="dk1"/>
                          </a:solidFill>
                        </a:rPr>
                        <a:t>approx.)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A lot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$1.9k - </a:t>
                      </a:r>
                      <a:r>
                        <a:rPr lang="en" sz="1100">
                          <a:solidFill>
                            <a:schemeClr val="dk1"/>
                          </a:solidFill>
                        </a:rPr>
                        <a:t>$ </a:t>
                      </a:r>
                      <a:r>
                        <a:rPr lang="en" sz="1100"/>
                        <a:t>3k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$2</a:t>
                      </a:r>
                      <a:r>
                        <a:rPr lang="en" sz="1100"/>
                        <a:t> 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528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Man hours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(approx.)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280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280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&lt; 2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647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Quality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High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Medium low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Medium - high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103" name="Google Shape;103;p14"/>
          <p:cNvSpPr/>
          <p:nvPr/>
        </p:nvSpPr>
        <p:spPr>
          <a:xfrm>
            <a:off x="243150" y="3927000"/>
            <a:ext cx="952500" cy="331800"/>
          </a:xfrm>
          <a:prstGeom prst="rect">
            <a:avLst/>
          </a:prstGeom>
          <a:solidFill>
            <a:srgbClr val="3825E1">
              <a:alpha val="632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Chunk 1</a:t>
            </a:r>
            <a:endParaRPr sz="1200"/>
          </a:p>
        </p:txBody>
      </p:sp>
      <p:sp>
        <p:nvSpPr>
          <p:cNvPr id="104" name="Google Shape;104;p14"/>
          <p:cNvSpPr txBox="1"/>
          <p:nvPr/>
        </p:nvSpPr>
        <p:spPr>
          <a:xfrm>
            <a:off x="1998575" y="4393675"/>
            <a:ext cx="21057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Fixed chunking with overlap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1015725" y="3927000"/>
            <a:ext cx="952500" cy="331800"/>
          </a:xfrm>
          <a:prstGeom prst="rect">
            <a:avLst/>
          </a:prstGeom>
          <a:solidFill>
            <a:srgbClr val="16E540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Chunk 2</a:t>
            </a:r>
            <a:endParaRPr sz="1200"/>
          </a:p>
        </p:txBody>
      </p:sp>
      <p:sp>
        <p:nvSpPr>
          <p:cNvPr id="106" name="Google Shape;106;p14"/>
          <p:cNvSpPr/>
          <p:nvPr/>
        </p:nvSpPr>
        <p:spPr>
          <a:xfrm>
            <a:off x="2103625" y="3927000"/>
            <a:ext cx="952500" cy="331800"/>
          </a:xfrm>
          <a:prstGeom prst="rect">
            <a:avLst/>
          </a:prstGeom>
          <a:solidFill>
            <a:srgbClr val="E57416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Chunk 3</a:t>
            </a:r>
            <a:endParaRPr sz="1200"/>
          </a:p>
        </p:txBody>
      </p:sp>
      <p:sp>
        <p:nvSpPr>
          <p:cNvPr id="107" name="Google Shape;107;p14"/>
          <p:cNvSpPr/>
          <p:nvPr/>
        </p:nvSpPr>
        <p:spPr>
          <a:xfrm>
            <a:off x="2868350" y="3927000"/>
            <a:ext cx="952500" cy="331800"/>
          </a:xfrm>
          <a:prstGeom prst="rect">
            <a:avLst/>
          </a:prstGeom>
          <a:solidFill>
            <a:srgbClr val="16E5B6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Chunk 4</a:t>
            </a:r>
            <a:endParaRPr sz="1200"/>
          </a:p>
        </p:txBody>
      </p:sp>
      <p:cxnSp>
        <p:nvCxnSpPr>
          <p:cNvPr id="108" name="Google Shape;108;p14"/>
          <p:cNvCxnSpPr/>
          <p:nvPr/>
        </p:nvCxnSpPr>
        <p:spPr>
          <a:xfrm rot="10800000">
            <a:off x="719388" y="4308725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14"/>
          <p:cNvCxnSpPr/>
          <p:nvPr/>
        </p:nvCxnSpPr>
        <p:spPr>
          <a:xfrm rot="10800000">
            <a:off x="1491963" y="4308725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14"/>
          <p:cNvCxnSpPr/>
          <p:nvPr/>
        </p:nvCxnSpPr>
        <p:spPr>
          <a:xfrm rot="10800000">
            <a:off x="2579863" y="4308725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4"/>
          <p:cNvCxnSpPr/>
          <p:nvPr/>
        </p:nvCxnSpPr>
        <p:spPr>
          <a:xfrm rot="10800000">
            <a:off x="3344588" y="4308713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19400" y="4461725"/>
            <a:ext cx="2632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4"/>
          <p:cNvCxnSpPr/>
          <p:nvPr/>
        </p:nvCxnSpPr>
        <p:spPr>
          <a:xfrm rot="10800000">
            <a:off x="1968225" y="4456275"/>
            <a:ext cx="0" cy="32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4"/>
          <p:cNvSpPr/>
          <p:nvPr/>
        </p:nvSpPr>
        <p:spPr>
          <a:xfrm>
            <a:off x="583350" y="4683150"/>
            <a:ext cx="2712900" cy="331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Full Article</a:t>
            </a:r>
            <a:endParaRPr sz="1200"/>
          </a:p>
        </p:txBody>
      </p:sp>
      <p:sp>
        <p:nvSpPr>
          <p:cNvPr id="115" name="Google Shape;115;p14"/>
          <p:cNvSpPr txBox="1"/>
          <p:nvPr/>
        </p:nvSpPr>
        <p:spPr>
          <a:xfrm>
            <a:off x="3440700" y="3632000"/>
            <a:ext cx="21057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Summarize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16" name="Google Shape;116;p14"/>
          <p:cNvSpPr/>
          <p:nvPr/>
        </p:nvSpPr>
        <p:spPr>
          <a:xfrm>
            <a:off x="375825" y="3375100"/>
            <a:ext cx="605400" cy="331800"/>
          </a:xfrm>
          <a:prstGeom prst="rect">
            <a:avLst/>
          </a:prstGeom>
          <a:solidFill>
            <a:srgbClr val="3825E1">
              <a:alpha val="632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Abstract 1</a:t>
            </a:r>
            <a:endParaRPr sz="700"/>
          </a:p>
        </p:txBody>
      </p:sp>
      <p:sp>
        <p:nvSpPr>
          <p:cNvPr id="117" name="Google Shape;117;p14"/>
          <p:cNvSpPr/>
          <p:nvPr/>
        </p:nvSpPr>
        <p:spPr>
          <a:xfrm>
            <a:off x="1189275" y="3378675"/>
            <a:ext cx="605400" cy="331800"/>
          </a:xfrm>
          <a:prstGeom prst="rect">
            <a:avLst/>
          </a:prstGeom>
          <a:solidFill>
            <a:srgbClr val="16E540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Abstract 2</a:t>
            </a:r>
            <a:endParaRPr sz="700"/>
          </a:p>
        </p:txBody>
      </p:sp>
      <p:sp>
        <p:nvSpPr>
          <p:cNvPr id="118" name="Google Shape;118;p14"/>
          <p:cNvSpPr/>
          <p:nvPr/>
        </p:nvSpPr>
        <p:spPr>
          <a:xfrm>
            <a:off x="2218651" y="3378675"/>
            <a:ext cx="605400" cy="331800"/>
          </a:xfrm>
          <a:prstGeom prst="rect">
            <a:avLst/>
          </a:prstGeom>
          <a:solidFill>
            <a:srgbClr val="E57416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Abstract 3</a:t>
            </a:r>
            <a:endParaRPr sz="700"/>
          </a:p>
        </p:txBody>
      </p:sp>
      <p:sp>
        <p:nvSpPr>
          <p:cNvPr id="119" name="Google Shape;119;p14"/>
          <p:cNvSpPr/>
          <p:nvPr/>
        </p:nvSpPr>
        <p:spPr>
          <a:xfrm>
            <a:off x="3041900" y="3394513"/>
            <a:ext cx="605400" cy="331800"/>
          </a:xfrm>
          <a:prstGeom prst="rect">
            <a:avLst/>
          </a:prstGeom>
          <a:solidFill>
            <a:srgbClr val="16E5B6">
              <a:alpha val="67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Abstract 4</a:t>
            </a:r>
            <a:endParaRPr sz="700"/>
          </a:p>
        </p:txBody>
      </p:sp>
      <p:cxnSp>
        <p:nvCxnSpPr>
          <p:cNvPr id="120" name="Google Shape;120;p14"/>
          <p:cNvCxnSpPr/>
          <p:nvPr/>
        </p:nvCxnSpPr>
        <p:spPr>
          <a:xfrm rot="10800000">
            <a:off x="709475" y="3755750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14"/>
          <p:cNvCxnSpPr/>
          <p:nvPr/>
        </p:nvCxnSpPr>
        <p:spPr>
          <a:xfrm rot="10800000">
            <a:off x="1482050" y="3755750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2" name="Google Shape;122;p14"/>
          <p:cNvCxnSpPr/>
          <p:nvPr/>
        </p:nvCxnSpPr>
        <p:spPr>
          <a:xfrm rot="10800000">
            <a:off x="2569950" y="3755750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" name="Google Shape;123;p14"/>
          <p:cNvCxnSpPr/>
          <p:nvPr/>
        </p:nvCxnSpPr>
        <p:spPr>
          <a:xfrm rot="10800000">
            <a:off x="3334675" y="3755738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14"/>
          <p:cNvSpPr txBox="1"/>
          <p:nvPr/>
        </p:nvSpPr>
        <p:spPr>
          <a:xfrm>
            <a:off x="428100" y="2870013"/>
            <a:ext cx="3023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…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Concatenate &amp; repeat chunking &amp; summarizing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25" name="Google Shape;125;p14"/>
          <p:cNvSpPr txBox="1"/>
          <p:nvPr/>
        </p:nvSpPr>
        <p:spPr>
          <a:xfrm>
            <a:off x="2757750" y="3403075"/>
            <a:ext cx="4335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+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26" name="Google Shape;126;p14"/>
          <p:cNvSpPr txBox="1"/>
          <p:nvPr/>
        </p:nvSpPr>
        <p:spPr>
          <a:xfrm>
            <a:off x="950775" y="3375100"/>
            <a:ext cx="2757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+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27" name="Google Shape;127;p14"/>
          <p:cNvSpPr/>
          <p:nvPr/>
        </p:nvSpPr>
        <p:spPr>
          <a:xfrm>
            <a:off x="1256925" y="2404988"/>
            <a:ext cx="1309500" cy="3768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Final abstract from all chunks</a:t>
            </a:r>
            <a:endParaRPr sz="1000"/>
          </a:p>
        </p:txBody>
      </p:sp>
      <p:cxnSp>
        <p:nvCxnSpPr>
          <p:cNvPr id="128" name="Google Shape;128;p14"/>
          <p:cNvCxnSpPr/>
          <p:nvPr/>
        </p:nvCxnSpPr>
        <p:spPr>
          <a:xfrm rot="10800000">
            <a:off x="1944563" y="2797850"/>
            <a:ext cx="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14"/>
          <p:cNvCxnSpPr/>
          <p:nvPr/>
        </p:nvCxnSpPr>
        <p:spPr>
          <a:xfrm>
            <a:off x="981225" y="2952775"/>
            <a:ext cx="18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5"/>
          <p:cNvSpPr txBox="1"/>
          <p:nvPr>
            <p:ph idx="1" type="body"/>
          </p:nvPr>
        </p:nvSpPr>
        <p:spPr>
          <a:xfrm>
            <a:off x="214875" y="1166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can we efficiently summarize texts longer than a model’s input token limit?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Is there a cost-effective evaluation metric that judges summaries beyond its extractive capability?</a:t>
            </a:r>
            <a:endParaRPr/>
          </a:p>
        </p:txBody>
      </p:sp>
      <p:pic>
        <p:nvPicPr>
          <p:cNvPr id="136" name="Google Shape;13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76200"/>
            <a:ext cx="9595874" cy="11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5"/>
          <p:cNvSpPr txBox="1"/>
          <p:nvPr/>
        </p:nvSpPr>
        <p:spPr>
          <a:xfrm>
            <a:off x="311700" y="376500"/>
            <a:ext cx="4260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Research Questions</a:t>
            </a:r>
            <a:endParaRPr sz="3000"/>
          </a:p>
        </p:txBody>
      </p:sp>
      <p:pic>
        <p:nvPicPr>
          <p:cNvPr id="138" name="Google Shape;13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7850" y="-314350"/>
            <a:ext cx="42291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6"/>
          <p:cNvSpPr txBox="1"/>
          <p:nvPr>
            <p:ph idx="1" type="body"/>
          </p:nvPr>
        </p:nvSpPr>
        <p:spPr>
          <a:xfrm>
            <a:off x="214875" y="1166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Using models with longer input capacity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Shortening the input text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Recursive summarizing</a:t>
            </a:r>
            <a:endParaRPr/>
          </a:p>
        </p:txBody>
      </p:sp>
      <p:pic>
        <p:nvPicPr>
          <p:cNvPr id="145" name="Google Shape;14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76200"/>
            <a:ext cx="9595874" cy="11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6"/>
          <p:cNvSpPr txBox="1"/>
          <p:nvPr/>
        </p:nvSpPr>
        <p:spPr>
          <a:xfrm>
            <a:off x="311700" y="376500"/>
            <a:ext cx="635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Solving Input Length Limit</a:t>
            </a:r>
            <a:endParaRPr sz="3000">
              <a:solidFill>
                <a:schemeClr val="dk2"/>
              </a:solidFill>
            </a:endParaRPr>
          </a:p>
        </p:txBody>
      </p:sp>
      <p:pic>
        <p:nvPicPr>
          <p:cNvPr id="147" name="Google Shape;14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7850" y="-314350"/>
            <a:ext cx="42291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76200"/>
            <a:ext cx="9595874" cy="11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7"/>
          <p:cNvSpPr txBox="1"/>
          <p:nvPr/>
        </p:nvSpPr>
        <p:spPr>
          <a:xfrm>
            <a:off x="311700" y="376500"/>
            <a:ext cx="635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Dataset</a:t>
            </a:r>
            <a:endParaRPr sz="3000"/>
          </a:p>
        </p:txBody>
      </p:sp>
      <p:sp>
        <p:nvSpPr>
          <p:cNvPr id="155" name="Google Shape;155;p17"/>
          <p:cNvSpPr txBox="1"/>
          <p:nvPr/>
        </p:nvSpPr>
        <p:spPr>
          <a:xfrm>
            <a:off x="0" y="1093050"/>
            <a:ext cx="892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13k Biomedical articles and abstracts taken from PubMed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56" name="Google Shape;15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4275" y="1797250"/>
            <a:ext cx="5845224" cy="297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7850" y="-314350"/>
            <a:ext cx="42291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76200"/>
            <a:ext cx="9595874" cy="11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8"/>
          <p:cNvSpPr txBox="1"/>
          <p:nvPr/>
        </p:nvSpPr>
        <p:spPr>
          <a:xfrm>
            <a:off x="311700" y="376500"/>
            <a:ext cx="7327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PubMed Dataset: Short Input Subset</a:t>
            </a:r>
            <a:endParaRPr sz="3000"/>
          </a:p>
        </p:txBody>
      </p:sp>
      <p:sp>
        <p:nvSpPr>
          <p:cNvPr id="165" name="Google Shape;165;p18"/>
          <p:cNvSpPr txBox="1"/>
          <p:nvPr/>
        </p:nvSpPr>
        <p:spPr>
          <a:xfrm>
            <a:off x="0" y="1058025"/>
            <a:ext cx="89217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Articles with less than 1024 tokens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Compare performance of long (4096+ tokens) and short (1024 tokens)input models, given the entire text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66" name="Google Shape;166;p18"/>
          <p:cNvPicPr preferRelativeResize="0"/>
          <p:nvPr/>
        </p:nvPicPr>
        <p:blipFill rotWithShape="1">
          <a:blip r:embed="rId4">
            <a:alphaModFix/>
          </a:blip>
          <a:srcRect b="92791" l="0" r="0" t="0"/>
          <a:stretch/>
        </p:blipFill>
        <p:spPr>
          <a:xfrm>
            <a:off x="2157200" y="2156925"/>
            <a:ext cx="5132725" cy="370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 rotWithShape="1">
          <a:blip r:embed="rId4">
            <a:alphaModFix/>
          </a:blip>
          <a:srcRect b="0" l="0" r="0" t="59165"/>
          <a:stretch/>
        </p:blipFill>
        <p:spPr>
          <a:xfrm>
            <a:off x="2157200" y="2527675"/>
            <a:ext cx="5132701" cy="210032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 txBox="1"/>
          <p:nvPr/>
        </p:nvSpPr>
        <p:spPr>
          <a:xfrm>
            <a:off x="773075" y="47091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highlight>
                  <a:srgbClr val="C9DAF8"/>
                </a:highlight>
                <a:latin typeface="Didact Gothic"/>
                <a:ea typeface="Didact Gothic"/>
                <a:cs typeface="Didact Gothic"/>
                <a:sym typeface="Didact Gothic"/>
              </a:rPr>
              <a:t>short</a:t>
            </a:r>
            <a:r>
              <a:rPr lang="en" sz="1200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 and </a:t>
            </a:r>
            <a:r>
              <a:rPr lang="en" sz="1200">
                <a:solidFill>
                  <a:srgbClr val="191919"/>
                </a:solidFill>
                <a:highlight>
                  <a:srgbClr val="E6B8AF"/>
                </a:highlight>
                <a:latin typeface="Didact Gothic"/>
                <a:ea typeface="Didact Gothic"/>
                <a:cs typeface="Didact Gothic"/>
                <a:sym typeface="Didact Gothic"/>
              </a:rPr>
              <a:t>long</a:t>
            </a:r>
            <a:r>
              <a:rPr lang="en" sz="1200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 input models</a:t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 rot="10800000">
            <a:off x="1035675" y="2990707"/>
            <a:ext cx="1353650" cy="1824318"/>
          </a:xfrm>
          <a:custGeom>
            <a:rect b="b" l="l" r="r" t="t"/>
            <a:pathLst>
              <a:path extrusionOk="0" h="36195" w="80827">
                <a:moveTo>
                  <a:pt x="0" y="36195"/>
                </a:moveTo>
                <a:cubicBezTo>
                  <a:pt x="23520" y="36195"/>
                  <a:pt x="50451" y="33814"/>
                  <a:pt x="68308" y="18506"/>
                </a:cubicBezTo>
                <a:cubicBezTo>
                  <a:pt x="73962" y="13659"/>
                  <a:pt x="76699" y="6199"/>
                  <a:pt x="80827" y="0"/>
                </a:cubicBezTo>
              </a:path>
            </a:pathLst>
          </a:cu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0" name="Google Shape;170;p18"/>
          <p:cNvSpPr/>
          <p:nvPr/>
        </p:nvSpPr>
        <p:spPr>
          <a:xfrm rot="10800000">
            <a:off x="1768264" y="4357500"/>
            <a:ext cx="609283" cy="457525"/>
          </a:xfrm>
          <a:custGeom>
            <a:rect b="b" l="l" r="r" t="t"/>
            <a:pathLst>
              <a:path extrusionOk="0" h="26029" w="38477">
                <a:moveTo>
                  <a:pt x="0" y="26029"/>
                </a:moveTo>
                <a:cubicBezTo>
                  <a:pt x="15485" y="26029"/>
                  <a:pt x="31559" y="13854"/>
                  <a:pt x="38477" y="0"/>
                </a:cubicBezTo>
              </a:path>
            </a:pathLst>
          </a:custGeom>
          <a:noFill/>
          <a:ln cap="flat" cmpd="sng" w="952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1" name="Google Shape;171;p18"/>
          <p:cNvSpPr/>
          <p:nvPr/>
        </p:nvSpPr>
        <p:spPr>
          <a:xfrm rot="10800000">
            <a:off x="1035822" y="3991149"/>
            <a:ext cx="1341728" cy="835652"/>
          </a:xfrm>
          <a:custGeom>
            <a:rect b="b" l="l" r="r" t="t"/>
            <a:pathLst>
              <a:path extrusionOk="0" h="36195" w="80827">
                <a:moveTo>
                  <a:pt x="0" y="36195"/>
                </a:moveTo>
                <a:cubicBezTo>
                  <a:pt x="23520" y="36195"/>
                  <a:pt x="50451" y="33814"/>
                  <a:pt x="68308" y="18506"/>
                </a:cubicBezTo>
                <a:cubicBezTo>
                  <a:pt x="73962" y="13659"/>
                  <a:pt x="76699" y="6199"/>
                  <a:pt x="80827" y="0"/>
                </a:cubicBezTo>
              </a:path>
            </a:pathLst>
          </a:cu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2" name="Google Shape;172;p18"/>
          <p:cNvSpPr/>
          <p:nvPr/>
        </p:nvSpPr>
        <p:spPr>
          <a:xfrm rot="10800000">
            <a:off x="1768306" y="3389807"/>
            <a:ext cx="621019" cy="1425218"/>
          </a:xfrm>
          <a:custGeom>
            <a:rect b="b" l="l" r="r" t="t"/>
            <a:pathLst>
              <a:path extrusionOk="0" h="26029" w="38477">
                <a:moveTo>
                  <a:pt x="0" y="26029"/>
                </a:moveTo>
                <a:cubicBezTo>
                  <a:pt x="15485" y="26029"/>
                  <a:pt x="31559" y="13854"/>
                  <a:pt x="38477" y="0"/>
                </a:cubicBezTo>
              </a:path>
            </a:pathLst>
          </a:custGeom>
          <a:noFill/>
          <a:ln cap="flat" cmpd="sng" w="952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3" name="Google Shape;173;p18"/>
          <p:cNvSpPr/>
          <p:nvPr/>
        </p:nvSpPr>
        <p:spPr>
          <a:xfrm>
            <a:off x="2453825" y="3774850"/>
            <a:ext cx="4757100" cy="144600"/>
          </a:xfrm>
          <a:prstGeom prst="rect">
            <a:avLst/>
          </a:prstGeom>
          <a:solidFill>
            <a:srgbClr val="FFFD64">
              <a:alpha val="379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72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174" name="Google Shape;17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36950" y="-314350"/>
            <a:ext cx="30000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76200"/>
            <a:ext cx="9595874" cy="11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9"/>
          <p:cNvSpPr txBox="1"/>
          <p:nvPr/>
        </p:nvSpPr>
        <p:spPr>
          <a:xfrm>
            <a:off x="311700" y="376500"/>
            <a:ext cx="7327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PubMed Dataset: Long Input Subset</a:t>
            </a:r>
            <a:endParaRPr sz="3000"/>
          </a:p>
        </p:txBody>
      </p:sp>
      <p:sp>
        <p:nvSpPr>
          <p:cNvPr id="182" name="Google Shape;182;p19"/>
          <p:cNvSpPr txBox="1"/>
          <p:nvPr/>
        </p:nvSpPr>
        <p:spPr>
          <a:xfrm>
            <a:off x="0" y="1058025"/>
            <a:ext cx="89217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Articles with more than 1024 tokens but less than 4096 tokens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Compare performance of long (4096+ tokens) and short (1024 tokens)input models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3" name="Google Shape;183;p19"/>
          <p:cNvSpPr txBox="1"/>
          <p:nvPr/>
        </p:nvSpPr>
        <p:spPr>
          <a:xfrm>
            <a:off x="773075" y="47091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highlight>
                  <a:srgbClr val="C9DAF8"/>
                </a:highlight>
                <a:latin typeface="Didact Gothic"/>
                <a:ea typeface="Didact Gothic"/>
                <a:cs typeface="Didact Gothic"/>
                <a:sym typeface="Didact Gothic"/>
              </a:rPr>
              <a:t>short</a:t>
            </a:r>
            <a:r>
              <a:rPr lang="en" sz="1200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 and </a:t>
            </a:r>
            <a:r>
              <a:rPr lang="en" sz="1200">
                <a:solidFill>
                  <a:srgbClr val="191919"/>
                </a:solidFill>
                <a:highlight>
                  <a:srgbClr val="E6B8AF"/>
                </a:highlight>
                <a:latin typeface="Didact Gothic"/>
                <a:ea typeface="Didact Gothic"/>
                <a:cs typeface="Didact Gothic"/>
                <a:sym typeface="Didact Gothic"/>
              </a:rPr>
              <a:t>long</a:t>
            </a:r>
            <a:r>
              <a:rPr lang="en" sz="1200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 input models</a:t>
            </a:r>
            <a:endParaRPr sz="1200">
              <a:solidFill>
                <a:srgbClr val="191919"/>
              </a:solidFill>
              <a:highlight>
                <a:srgbClr val="C9DAF8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84" name="Google Shape;184;p19"/>
          <p:cNvSpPr/>
          <p:nvPr/>
        </p:nvSpPr>
        <p:spPr>
          <a:xfrm rot="10800000">
            <a:off x="1035679" y="2985911"/>
            <a:ext cx="1490046" cy="1829114"/>
          </a:xfrm>
          <a:custGeom>
            <a:rect b="b" l="l" r="r" t="t"/>
            <a:pathLst>
              <a:path extrusionOk="0" h="36195" w="80827">
                <a:moveTo>
                  <a:pt x="0" y="36195"/>
                </a:moveTo>
                <a:cubicBezTo>
                  <a:pt x="23520" y="36195"/>
                  <a:pt x="50451" y="33814"/>
                  <a:pt x="68308" y="18506"/>
                </a:cubicBezTo>
                <a:cubicBezTo>
                  <a:pt x="73962" y="13659"/>
                  <a:pt x="76699" y="6199"/>
                  <a:pt x="80827" y="0"/>
                </a:cubicBezTo>
              </a:path>
            </a:pathLst>
          </a:cu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5" name="Google Shape;185;p19"/>
          <p:cNvSpPr/>
          <p:nvPr/>
        </p:nvSpPr>
        <p:spPr>
          <a:xfrm rot="10800000">
            <a:off x="1768280" y="4357500"/>
            <a:ext cx="789548" cy="457525"/>
          </a:xfrm>
          <a:custGeom>
            <a:rect b="b" l="l" r="r" t="t"/>
            <a:pathLst>
              <a:path extrusionOk="0" h="26029" w="38477">
                <a:moveTo>
                  <a:pt x="0" y="26029"/>
                </a:moveTo>
                <a:cubicBezTo>
                  <a:pt x="15485" y="26029"/>
                  <a:pt x="31559" y="13854"/>
                  <a:pt x="38477" y="0"/>
                </a:cubicBezTo>
              </a:path>
            </a:pathLst>
          </a:custGeom>
          <a:noFill/>
          <a:ln cap="flat" cmpd="sng" w="952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6" name="Google Shape;186;p19"/>
          <p:cNvSpPr/>
          <p:nvPr/>
        </p:nvSpPr>
        <p:spPr>
          <a:xfrm rot="10800000">
            <a:off x="1035853" y="3991148"/>
            <a:ext cx="1521972" cy="835652"/>
          </a:xfrm>
          <a:custGeom>
            <a:rect b="b" l="l" r="r" t="t"/>
            <a:pathLst>
              <a:path extrusionOk="0" h="36195" w="80827">
                <a:moveTo>
                  <a:pt x="0" y="36195"/>
                </a:moveTo>
                <a:cubicBezTo>
                  <a:pt x="23520" y="36195"/>
                  <a:pt x="50451" y="33814"/>
                  <a:pt x="68308" y="18506"/>
                </a:cubicBezTo>
                <a:cubicBezTo>
                  <a:pt x="73962" y="13659"/>
                  <a:pt x="76699" y="6199"/>
                  <a:pt x="80827" y="0"/>
                </a:cubicBezTo>
              </a:path>
            </a:pathLst>
          </a:cu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7" name="Google Shape;187;p19"/>
          <p:cNvSpPr/>
          <p:nvPr/>
        </p:nvSpPr>
        <p:spPr>
          <a:xfrm rot="10800000">
            <a:off x="1768326" y="3389807"/>
            <a:ext cx="768097" cy="1425218"/>
          </a:xfrm>
          <a:custGeom>
            <a:rect b="b" l="l" r="r" t="t"/>
            <a:pathLst>
              <a:path extrusionOk="0" h="26029" w="38477">
                <a:moveTo>
                  <a:pt x="0" y="26029"/>
                </a:moveTo>
                <a:cubicBezTo>
                  <a:pt x="15485" y="26029"/>
                  <a:pt x="31559" y="13854"/>
                  <a:pt x="38477" y="0"/>
                </a:cubicBezTo>
              </a:path>
            </a:pathLst>
          </a:custGeom>
          <a:noFill/>
          <a:ln cap="flat" cmpd="sng" w="952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8" name="Google Shape;188;p19"/>
          <p:cNvSpPr/>
          <p:nvPr/>
        </p:nvSpPr>
        <p:spPr>
          <a:xfrm>
            <a:off x="2581925" y="4472438"/>
            <a:ext cx="4757100" cy="144600"/>
          </a:xfrm>
          <a:prstGeom prst="rect">
            <a:avLst/>
          </a:prstGeom>
          <a:solidFill>
            <a:srgbClr val="FFFD64">
              <a:alpha val="379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72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189" name="Google Shape;18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1926" y="2162450"/>
            <a:ext cx="5132726" cy="2458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62750" y="-314350"/>
            <a:ext cx="31742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76200"/>
            <a:ext cx="9595874" cy="11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0"/>
          <p:cNvSpPr txBox="1"/>
          <p:nvPr/>
        </p:nvSpPr>
        <p:spPr>
          <a:xfrm>
            <a:off x="311700" y="376500"/>
            <a:ext cx="7327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PubMed Dataset: Long Input Subset</a:t>
            </a:r>
            <a:endParaRPr sz="3000"/>
          </a:p>
        </p:txBody>
      </p:sp>
      <p:sp>
        <p:nvSpPr>
          <p:cNvPr id="198" name="Google Shape;198;p20"/>
          <p:cNvSpPr txBox="1"/>
          <p:nvPr/>
        </p:nvSpPr>
        <p:spPr>
          <a:xfrm>
            <a:off x="0" y="1058025"/>
            <a:ext cx="89217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Articles with more than 1024 tokens but less than 4096 tokens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Compare performance of long (4096+ tokens) and short (1024 tokens)input models and recursive summarizing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99" name="Google Shape;199;p20"/>
          <p:cNvSpPr txBox="1"/>
          <p:nvPr/>
        </p:nvSpPr>
        <p:spPr>
          <a:xfrm>
            <a:off x="773075" y="47091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highlight>
                  <a:srgbClr val="C9DAF8"/>
                </a:highlight>
                <a:latin typeface="Didact Gothic"/>
                <a:ea typeface="Didact Gothic"/>
                <a:cs typeface="Didact Gothic"/>
                <a:sym typeface="Didact Gothic"/>
              </a:rPr>
              <a:t>short</a:t>
            </a:r>
            <a:r>
              <a:rPr lang="en" sz="1200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 and </a:t>
            </a:r>
            <a:r>
              <a:rPr lang="en" sz="1200">
                <a:solidFill>
                  <a:srgbClr val="191919"/>
                </a:solidFill>
                <a:highlight>
                  <a:srgbClr val="E6B8AF"/>
                </a:highlight>
                <a:latin typeface="Didact Gothic"/>
                <a:ea typeface="Didact Gothic"/>
                <a:cs typeface="Didact Gothic"/>
                <a:sym typeface="Didact Gothic"/>
              </a:rPr>
              <a:t>long</a:t>
            </a:r>
            <a:r>
              <a:rPr lang="en" sz="1200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 input models</a:t>
            </a:r>
            <a:endParaRPr sz="1200">
              <a:solidFill>
                <a:srgbClr val="191919"/>
              </a:solidFill>
              <a:highlight>
                <a:srgbClr val="C9DAF8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00" name="Google Shape;200;p20"/>
          <p:cNvSpPr/>
          <p:nvPr/>
        </p:nvSpPr>
        <p:spPr>
          <a:xfrm rot="10800000">
            <a:off x="1035702" y="2900309"/>
            <a:ext cx="1746874" cy="1914716"/>
          </a:xfrm>
          <a:custGeom>
            <a:rect b="b" l="l" r="r" t="t"/>
            <a:pathLst>
              <a:path extrusionOk="0" h="36195" w="80827">
                <a:moveTo>
                  <a:pt x="0" y="36195"/>
                </a:moveTo>
                <a:cubicBezTo>
                  <a:pt x="23520" y="36195"/>
                  <a:pt x="50451" y="33814"/>
                  <a:pt x="68308" y="18506"/>
                </a:cubicBezTo>
                <a:cubicBezTo>
                  <a:pt x="73962" y="13659"/>
                  <a:pt x="76699" y="6199"/>
                  <a:pt x="80827" y="0"/>
                </a:cubicBezTo>
              </a:path>
            </a:pathLst>
          </a:cu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1" name="Google Shape;201;p20"/>
          <p:cNvSpPr/>
          <p:nvPr/>
        </p:nvSpPr>
        <p:spPr>
          <a:xfrm rot="10800000">
            <a:off x="1768260" y="4280910"/>
            <a:ext cx="982222" cy="534115"/>
          </a:xfrm>
          <a:custGeom>
            <a:rect b="b" l="l" r="r" t="t"/>
            <a:pathLst>
              <a:path extrusionOk="0" h="26029" w="38477">
                <a:moveTo>
                  <a:pt x="0" y="26029"/>
                </a:moveTo>
                <a:cubicBezTo>
                  <a:pt x="15485" y="26029"/>
                  <a:pt x="31559" y="13854"/>
                  <a:pt x="38477" y="0"/>
                </a:cubicBezTo>
              </a:path>
            </a:pathLst>
          </a:custGeom>
          <a:noFill/>
          <a:ln cap="flat" cmpd="sng" w="952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2" name="Google Shape;202;p20"/>
          <p:cNvSpPr/>
          <p:nvPr/>
        </p:nvSpPr>
        <p:spPr>
          <a:xfrm rot="10800000">
            <a:off x="1035904" y="3863470"/>
            <a:ext cx="1746671" cy="963330"/>
          </a:xfrm>
          <a:custGeom>
            <a:rect b="b" l="l" r="r" t="t"/>
            <a:pathLst>
              <a:path extrusionOk="0" h="36195" w="80827">
                <a:moveTo>
                  <a:pt x="0" y="36195"/>
                </a:moveTo>
                <a:cubicBezTo>
                  <a:pt x="23520" y="36195"/>
                  <a:pt x="50451" y="33814"/>
                  <a:pt x="68308" y="18506"/>
                </a:cubicBezTo>
                <a:cubicBezTo>
                  <a:pt x="73962" y="13659"/>
                  <a:pt x="76699" y="6199"/>
                  <a:pt x="80827" y="0"/>
                </a:cubicBezTo>
              </a:path>
            </a:pathLst>
          </a:cu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3" name="Google Shape;203;p20"/>
          <p:cNvSpPr/>
          <p:nvPr/>
        </p:nvSpPr>
        <p:spPr>
          <a:xfrm rot="10800000">
            <a:off x="1768295" y="3274889"/>
            <a:ext cx="1003576" cy="1540136"/>
          </a:xfrm>
          <a:custGeom>
            <a:rect b="b" l="l" r="r" t="t"/>
            <a:pathLst>
              <a:path extrusionOk="0" h="26029" w="38477">
                <a:moveTo>
                  <a:pt x="0" y="26029"/>
                </a:moveTo>
                <a:cubicBezTo>
                  <a:pt x="15485" y="26029"/>
                  <a:pt x="31559" y="13854"/>
                  <a:pt x="38477" y="0"/>
                </a:cubicBezTo>
              </a:path>
            </a:pathLst>
          </a:custGeom>
          <a:noFill/>
          <a:ln cap="flat" cmpd="sng" w="952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4" name="Google Shape;204;p20"/>
          <p:cNvSpPr/>
          <p:nvPr/>
        </p:nvSpPr>
        <p:spPr>
          <a:xfrm>
            <a:off x="2828425" y="4289213"/>
            <a:ext cx="4757100" cy="144600"/>
          </a:xfrm>
          <a:prstGeom prst="rect">
            <a:avLst/>
          </a:prstGeom>
          <a:solidFill>
            <a:srgbClr val="FFFD64">
              <a:alpha val="379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72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205" name="Google Shape;2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5816" y="2082025"/>
            <a:ext cx="4981209" cy="2921476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0"/>
          <p:cNvSpPr/>
          <p:nvPr/>
        </p:nvSpPr>
        <p:spPr>
          <a:xfrm rot="10800000">
            <a:off x="1027417" y="4676862"/>
            <a:ext cx="1755158" cy="149938"/>
          </a:xfrm>
          <a:custGeom>
            <a:rect b="b" l="l" r="r" t="t"/>
            <a:pathLst>
              <a:path extrusionOk="0" h="36195" w="80827">
                <a:moveTo>
                  <a:pt x="0" y="36195"/>
                </a:moveTo>
                <a:cubicBezTo>
                  <a:pt x="23520" y="36195"/>
                  <a:pt x="50451" y="33814"/>
                  <a:pt x="68308" y="18506"/>
                </a:cubicBezTo>
                <a:cubicBezTo>
                  <a:pt x="73962" y="13659"/>
                  <a:pt x="76699" y="6199"/>
                  <a:pt x="80827" y="0"/>
                </a:cubicBezTo>
              </a:path>
            </a:pathLst>
          </a:cu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207" name="Google Shape;20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69900" y="-314350"/>
            <a:ext cx="306705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76200"/>
            <a:ext cx="9595874" cy="11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1"/>
          <p:cNvSpPr txBox="1"/>
          <p:nvPr/>
        </p:nvSpPr>
        <p:spPr>
          <a:xfrm>
            <a:off x="311700" y="376500"/>
            <a:ext cx="7327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Truncation Styles</a:t>
            </a:r>
            <a:endParaRPr sz="3000"/>
          </a:p>
        </p:txBody>
      </p:sp>
      <p:sp>
        <p:nvSpPr>
          <p:cNvPr id="215" name="Google Shape;215;p21"/>
          <p:cNvSpPr txBox="1"/>
          <p:nvPr/>
        </p:nvSpPr>
        <p:spPr>
          <a:xfrm>
            <a:off x="0" y="1058025"/>
            <a:ext cx="892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16" name="Google Shape;2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4151" y="1389275"/>
            <a:ext cx="4965376" cy="340435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1"/>
          <p:cNvSpPr/>
          <p:nvPr/>
        </p:nvSpPr>
        <p:spPr>
          <a:xfrm>
            <a:off x="2100700" y="2073838"/>
            <a:ext cx="4757100" cy="144600"/>
          </a:xfrm>
          <a:prstGeom prst="rect">
            <a:avLst/>
          </a:prstGeom>
          <a:solidFill>
            <a:srgbClr val="FFFD64">
              <a:alpha val="379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72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218" name="Google Shape;21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7850" y="-314350"/>
            <a:ext cx="42291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